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2" r:id="rId4"/>
    <p:sldId id="259" r:id="rId5"/>
    <p:sldId id="263" r:id="rId6"/>
    <p:sldId id="264" r:id="rId7"/>
    <p:sldId id="260" r:id="rId8"/>
    <p:sldId id="265" r:id="rId9"/>
    <p:sldId id="261" r:id="rId10"/>
    <p:sldId id="267" r:id="rId11"/>
    <p:sldId id="268" r:id="rId12"/>
    <p:sldId id="266" r:id="rId13"/>
    <p:sldId id="269" r:id="rId14"/>
    <p:sldId id="270" r:id="rId15"/>
    <p:sldId id="271" r:id="rId16"/>
    <p:sldId id="272" r:id="rId17"/>
    <p:sldId id="277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F53"/>
    <a:srgbClr val="DA181D"/>
    <a:srgbClr val="E6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2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580F-0466-4270-9ABF-9B68269E1B3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CC9B-E93B-4475-BCE2-242C82E42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38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9E01-0880-4989-9E99-36A8A062EF4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B4024-9807-4018-95C2-76AF1A4BD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8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2301240"/>
            <a:ext cx="6015042" cy="1028699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5803901" y="5838824"/>
            <a:ext cx="2395220" cy="403225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98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2377441"/>
            <a:ext cx="6015042" cy="548640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05798" y="3380421"/>
            <a:ext cx="6015042" cy="115824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05798" y="5838824"/>
            <a:ext cx="2395220" cy="403225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18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1"/>
            <a:ext cx="821435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1024891"/>
            <a:ext cx="8214360" cy="52673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92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1"/>
            <a:ext cx="821435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1024891"/>
            <a:ext cx="8214360" cy="52673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85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0" y="422911"/>
            <a:ext cx="801623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1024891"/>
            <a:ext cx="8016240" cy="52673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68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24800"/>
            <a:ext cx="7886700" cy="48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100060" y="6356350"/>
            <a:ext cx="415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705798" y="2095500"/>
            <a:ext cx="7498402" cy="1234439"/>
          </a:xfrm>
        </p:spPr>
        <p:txBody>
          <a:bodyPr/>
          <a:lstStyle/>
          <a:p>
            <a:r>
              <a:rPr lang="ru-RU" dirty="0" smtClean="0"/>
              <a:t>1С-Рейтинг:Управление затратами на автотранспорт. </a:t>
            </a:r>
            <a:r>
              <a:rPr lang="ru-RU" dirty="0"/>
              <a:t>Путевые листы.</a:t>
            </a:r>
            <a:br>
              <a:rPr lang="ru-RU" dirty="0"/>
            </a:br>
            <a:r>
              <a:rPr lang="ru-RU" dirty="0"/>
              <a:t>для 1С:Предприятия 8.3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0"/>
          </p:nvPr>
        </p:nvSpPr>
        <p:spPr>
          <a:xfrm>
            <a:off x="5803901" y="5838824"/>
            <a:ext cx="2395220" cy="57467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Усть-Каменогорск </a:t>
            </a:r>
          </a:p>
          <a:p>
            <a:pPr algn="r"/>
            <a:r>
              <a:rPr lang="ru-RU" dirty="0" smtClean="0"/>
              <a:t>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Расчет нормы расхода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Расчет нормы выполняется по формулам. Формула расчета представляет собой текстовую запись, сформированную в соответствии с математическими правилами.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57" y="2035932"/>
            <a:ext cx="6765485" cy="41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3" y="1878876"/>
            <a:ext cx="7920000" cy="3297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Слив ГСМ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1024891"/>
            <a:ext cx="7848000" cy="5267324"/>
          </a:xfrm>
        </p:spPr>
        <p:txBody>
          <a:bodyPr/>
          <a:lstStyle/>
          <a:p>
            <a:r>
              <a:rPr lang="ru-RU" dirty="0"/>
              <a:t>Операция возврата ГСМ из баков транспортного средства на склад отражается документом </a:t>
            </a:r>
            <a:r>
              <a:rPr lang="ru-RU" b="1" dirty="0"/>
              <a:t>Слив ГСМ с транспортного средства на склад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Отражение операций выдачи ГСМ в бухгалтерском учете выполняется документом </a:t>
            </a:r>
            <a:r>
              <a:rPr lang="ru-RU" b="1" dirty="0"/>
              <a:t>Перемещение ТМЗ</a:t>
            </a:r>
            <a:r>
              <a:rPr lang="ru-RU" dirty="0"/>
              <a:t> основной конфигурации. Автоматическое заполнение документов </a:t>
            </a:r>
            <a:r>
              <a:rPr lang="ru-RU" b="1" dirty="0"/>
              <a:t>Перемещение ТМЗ</a:t>
            </a:r>
            <a:r>
              <a:rPr lang="ru-RU" dirty="0"/>
              <a:t> производится по данным табличной части </a:t>
            </a:r>
            <a:r>
              <a:rPr lang="ru-RU" b="1" dirty="0"/>
              <a:t>ГСМ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4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Списание ГСМ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 документе </a:t>
            </a:r>
            <a:r>
              <a:rPr lang="ru-RU" b="1" dirty="0" smtClean="0"/>
              <a:t>Путевой лист</a:t>
            </a:r>
            <a:r>
              <a:rPr lang="ru-RU" dirty="0" smtClean="0"/>
              <a:t> определяется количество ГСМ к списанию. </a:t>
            </a:r>
            <a:r>
              <a:rPr lang="ru-RU" dirty="0"/>
              <a:t>Для отражения списания ГСМ в бухгалтерском учете, используется обработка </a:t>
            </a:r>
            <a:r>
              <a:rPr lang="ru-RU" b="1" dirty="0"/>
              <a:t>Отражение списание ГСМ в учете,</a:t>
            </a:r>
            <a:r>
              <a:rPr lang="ru-RU" dirty="0"/>
              <a:t> которая формирует на основании </a:t>
            </a:r>
            <a:r>
              <a:rPr lang="ru-RU" dirty="0" smtClean="0"/>
              <a:t>путевых </a:t>
            </a:r>
            <a:r>
              <a:rPr lang="ru-RU" dirty="0"/>
              <a:t>листов документы </a:t>
            </a:r>
            <a:r>
              <a:rPr lang="ru-RU" b="1" dirty="0"/>
              <a:t>Списание ТМЗ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36" y="2363131"/>
            <a:ext cx="6679725" cy="32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Списание ГСМ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Документ </a:t>
            </a:r>
            <a:r>
              <a:rPr lang="ru-RU" b="1" dirty="0" smtClean="0"/>
              <a:t>Списание ГСМ </a:t>
            </a:r>
            <a:r>
              <a:rPr lang="ru-RU" dirty="0" smtClean="0"/>
              <a:t>формирует списание ГСМ для списка транспортных средств.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8" y="2199778"/>
            <a:ext cx="7432504" cy="24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Замер остатков ГСМ в баках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/>
              <a:t>Для отражения в учетной системе результатов замера остатков ГСМ в баках транспортных средств, предназначен документ </a:t>
            </a:r>
            <a:r>
              <a:rPr lang="ru-RU" b="1" dirty="0"/>
              <a:t>Акт замера ГСМ в баках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7" y="1869624"/>
            <a:ext cx="7346745" cy="22297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7325" y="4264475"/>
            <a:ext cx="73467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Отражение инвентаризации в бухгалтерском учете выполняется документом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Списание ТМЗ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(в случае недостачи) или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Оприходование ТМЗ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(в случае излишка) основной конфигурации. Автоматическое заполнение документов при вводе на основании, производится по данным табличной части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ГСМ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Списание ГСМ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/>
              <a:t>Для анализа движения ГСМ и количества остатков ГСМ в баках транспортных средств, предусмотрен ряд специализированных отчетов, например отчет </a:t>
            </a:r>
            <a:r>
              <a:rPr lang="ru-RU" b="1" dirty="0"/>
              <a:t>Акт на списание ГСМ</a:t>
            </a:r>
            <a:r>
              <a:rPr lang="ru-RU" dirty="0"/>
              <a:t> предназначен для вывода сведений об остатках и движении ГСМ в баках транспортных средств, с расшифровкой значений параметров, используемых при расчете нормы расхода.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2723385"/>
            <a:ext cx="7956000" cy="27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0"/>
            <a:ext cx="8214359" cy="6692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Учет результатов работы водителей и транспортных средств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1168399"/>
            <a:ext cx="8214360" cy="5123815"/>
          </a:xfrm>
        </p:spPr>
        <p:txBody>
          <a:bodyPr/>
          <a:lstStyle/>
          <a:p>
            <a:r>
              <a:rPr lang="ru-RU" dirty="0" smtClean="0"/>
              <a:t>Ввод данных о выполненных работах выполняется в документе </a:t>
            </a:r>
            <a:r>
              <a:rPr lang="ru-RU" b="1" dirty="0" smtClean="0"/>
              <a:t>Путевой лист</a:t>
            </a:r>
            <a:r>
              <a:rPr lang="ru-RU" dirty="0" smtClean="0"/>
              <a:t> в табличной части </a:t>
            </a:r>
            <a:r>
              <a:rPr lang="ru-RU" b="1" dirty="0" smtClean="0"/>
              <a:t>Задание водителю</a:t>
            </a:r>
            <a:r>
              <a:rPr lang="ru-RU" dirty="0" smtClean="0"/>
              <a:t>  и на закладке </a:t>
            </a:r>
            <a:r>
              <a:rPr lang="ru-RU" b="1" dirty="0" smtClean="0"/>
              <a:t>Выработка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табличной части </a:t>
            </a:r>
            <a:r>
              <a:rPr lang="ru-RU" b="1" dirty="0" smtClean="0"/>
              <a:t>Задание водителю</a:t>
            </a:r>
            <a:r>
              <a:rPr lang="ru-RU" dirty="0" smtClean="0"/>
              <a:t> данные о результатах работы вводятся в колонках </a:t>
            </a:r>
            <a:r>
              <a:rPr lang="ru-RU" b="1" dirty="0" smtClean="0"/>
              <a:t>Время работы</a:t>
            </a:r>
            <a:r>
              <a:rPr lang="ru-RU" dirty="0" smtClean="0"/>
              <a:t>, </a:t>
            </a:r>
            <a:r>
              <a:rPr lang="ru-RU" b="1" dirty="0" smtClean="0"/>
              <a:t>Время в простое</a:t>
            </a:r>
            <a:r>
              <a:rPr lang="ru-RU" dirty="0" smtClean="0"/>
              <a:t>, </a:t>
            </a:r>
            <a:r>
              <a:rPr lang="ru-RU" b="1" dirty="0" smtClean="0"/>
              <a:t>Количество ездок</a:t>
            </a:r>
            <a:r>
              <a:rPr lang="ru-RU" dirty="0" smtClean="0"/>
              <a:t>, </a:t>
            </a:r>
            <a:r>
              <a:rPr lang="ru-RU" b="1" dirty="0" smtClean="0"/>
              <a:t>Расстояние</a:t>
            </a:r>
            <a:r>
              <a:rPr lang="ru-RU" dirty="0" smtClean="0"/>
              <a:t>, </a:t>
            </a:r>
            <a:r>
              <a:rPr lang="ru-RU" b="1" dirty="0" smtClean="0"/>
              <a:t>Масса груза</a:t>
            </a:r>
            <a:r>
              <a:rPr lang="ru-RU" dirty="0" smtClean="0"/>
              <a:t> и </a:t>
            </a:r>
            <a:r>
              <a:rPr lang="ru-RU" b="1" dirty="0" smtClean="0"/>
              <a:t>Масса груза полная</a:t>
            </a:r>
            <a:r>
              <a:rPr lang="ru-RU" dirty="0" smtClean="0"/>
              <a:t>. Данные вводятся в разрезе участков работ и\или заказчиков. Введенные значения результатов работы используются для следующих целей: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Вывод в отчете </a:t>
            </a:r>
            <a:r>
              <a:rPr lang="ru-RU" b="1" dirty="0" smtClean="0"/>
              <a:t>Отчет по выполненным работам</a:t>
            </a:r>
            <a:r>
              <a:rPr lang="ru-RU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Для автоматического заполнения выработки транспортных средств и водителей на закладке </a:t>
            </a:r>
            <a:r>
              <a:rPr lang="ru-RU" b="1" dirty="0" smtClean="0"/>
              <a:t>Выработка</a:t>
            </a:r>
            <a:r>
              <a:rPr lang="ru-RU" dirty="0" smtClean="0"/>
              <a:t> путевого листа;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Для автоматического заполнения показателей расчета при выполнении расчета расхода ГСМ на закладке </a:t>
            </a:r>
            <a:r>
              <a:rPr lang="ru-RU" b="1" dirty="0" smtClean="0"/>
              <a:t>Движение ГСМ</a:t>
            </a:r>
            <a:r>
              <a:rPr lang="ru-RU" dirty="0" smtClean="0"/>
              <a:t> путевого листа.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7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0"/>
            <a:ext cx="8214359" cy="6692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Учет результатов работы водителей и транспортных средств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1168399"/>
            <a:ext cx="8214360" cy="5123815"/>
          </a:xfrm>
        </p:spPr>
        <p:txBody>
          <a:bodyPr/>
          <a:lstStyle/>
          <a:p>
            <a:r>
              <a:rPr lang="ru-RU" dirty="0"/>
              <a:t>На закладке </a:t>
            </a:r>
            <a:r>
              <a:rPr lang="ru-RU" b="1" dirty="0"/>
              <a:t>Выработка</a:t>
            </a:r>
            <a:r>
              <a:rPr lang="ru-RU" dirty="0"/>
              <a:t> информация о результатах работ вводится для транспортных средств и водителей по параметрам выработки.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9" y="2033023"/>
            <a:ext cx="7947062" cy="279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0"/>
            <a:ext cx="8214359" cy="6692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Учет результатов работы водителей и транспортных средств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1168399"/>
            <a:ext cx="8214360" cy="5123815"/>
          </a:xfrm>
        </p:spPr>
        <p:txBody>
          <a:bodyPr/>
          <a:lstStyle/>
          <a:p>
            <a:r>
              <a:rPr lang="ru-RU" b="1" dirty="0"/>
              <a:t>Отчет по выполненным работам</a:t>
            </a:r>
            <a:r>
              <a:rPr lang="ru-RU" dirty="0"/>
              <a:t> предназначен для получения информация о выполненных работах в разрезе транспортных средств, заказчиков и участков работ.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2598471"/>
            <a:ext cx="8208000" cy="167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0"/>
            <a:ext cx="8214359" cy="6692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Учет результатов работы водителей и транспортных средств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1168399"/>
            <a:ext cx="8214360" cy="5123815"/>
          </a:xfrm>
        </p:spPr>
        <p:txBody>
          <a:bodyPr/>
          <a:lstStyle/>
          <a:p>
            <a:r>
              <a:rPr lang="ru-RU" b="1" dirty="0"/>
              <a:t>Отчет по</a:t>
            </a:r>
            <a:r>
              <a:rPr lang="ru-RU" dirty="0"/>
              <a:t> </a:t>
            </a:r>
            <a:r>
              <a:rPr lang="ru-RU" b="1" dirty="0"/>
              <a:t>выработке водителей</a:t>
            </a:r>
            <a:r>
              <a:rPr lang="ru-RU" dirty="0"/>
              <a:t> отражает информацию о выработке водителей за отчетный период, учтенной в документе </a:t>
            </a:r>
            <a:r>
              <a:rPr lang="ru-RU" b="1" dirty="0"/>
              <a:t>Путевой лист</a:t>
            </a:r>
            <a:r>
              <a:rPr lang="ru-RU" dirty="0"/>
              <a:t> на закладке </a:t>
            </a:r>
            <a:r>
              <a:rPr lang="ru-RU" b="1" dirty="0"/>
              <a:t>Выработка</a:t>
            </a:r>
            <a:r>
              <a:rPr lang="ru-RU" dirty="0"/>
              <a:t>. Сведения о количестве выработки группируются по транспортным средствам, водителям и параметрам выработки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2814565"/>
            <a:ext cx="7920000" cy="24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Назначение прикладного решения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/>
              <a:t>Программный продукт предназначен для автоматизации процесса обработки путевых листов, учета движения ГСМ, учета шин и аккумуляторов и расчета заработной платы водителей на предприятиях всех сфер деятельности: начиная от предприятий, эксплуатирующих транспортные средства или имеющих в своем составе транспортные подразделения и заканчивая предприятиями, оказывающими транспортные услуги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Программный продукт «1С-Рейтинг: Управление затратами на автотранспорт. Путевые листы» является дополнением к типовой конфигурации «1С:Бухгалтерия для Казахстана» редакции 3.0,  системы программ «1С:Предприятие 8.3».</a:t>
            </a:r>
            <a:endParaRPr lang="ru-RU" dirty="0"/>
          </a:p>
        </p:txBody>
      </p:sp>
      <p:pic>
        <p:nvPicPr>
          <p:cNvPr id="4" name="Рисунок 3" descr="454066691_c4c4d0db49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4676775"/>
            <a:ext cx="1752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0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0"/>
            <a:ext cx="8214359" cy="6692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Учет результатов работы водителей и транспортных средств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1168399"/>
            <a:ext cx="8214360" cy="5123815"/>
          </a:xfrm>
        </p:spPr>
        <p:txBody>
          <a:bodyPr/>
          <a:lstStyle/>
          <a:p>
            <a:r>
              <a:rPr lang="ru-RU" dirty="0"/>
              <a:t>Отчет </a:t>
            </a:r>
            <a:r>
              <a:rPr lang="ru-RU" b="1" dirty="0"/>
              <a:t>Табель учета рабочего времени (транспорт)</a:t>
            </a:r>
            <a:r>
              <a:rPr lang="ru-RU" dirty="0"/>
              <a:t> предназначен для вывода информации о зарегистрированном в путевых и ремонтных листах рабочем времени водителей. Данные в отчете представлены в разрезе водителей и транспортных средств (колонка </a:t>
            </a:r>
            <a:r>
              <a:rPr lang="ru-RU" b="1" dirty="0"/>
              <a:t>Гос. Номер</a:t>
            </a:r>
            <a:r>
              <a:rPr lang="ru-RU" dirty="0"/>
              <a:t>).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844638"/>
            <a:ext cx="7920000" cy="206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0"/>
            <a:ext cx="8214359" cy="6692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Учет результатов работы водителей и транспортных средств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1168399"/>
            <a:ext cx="8214360" cy="5123815"/>
          </a:xfrm>
        </p:spPr>
        <p:txBody>
          <a:bodyPr/>
          <a:lstStyle/>
          <a:p>
            <a:r>
              <a:rPr lang="ru-RU" dirty="0"/>
              <a:t>Предусмотрена возможность автоматического заполнения документа </a:t>
            </a:r>
            <a:r>
              <a:rPr lang="ru-RU" b="1" dirty="0"/>
              <a:t>Выработка ОС</a:t>
            </a:r>
            <a:r>
              <a:rPr lang="ru-RU" dirty="0"/>
              <a:t>  основной конфигурации сведениями о выработке транспортных средств по кнопке на командной панели формы документа </a:t>
            </a:r>
            <a:r>
              <a:rPr lang="ru-RU" b="1" dirty="0"/>
              <a:t>Заполнить по путевым листам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27" y="2736364"/>
            <a:ext cx="6917946" cy="24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0"/>
            <a:ext cx="8214359" cy="669289"/>
          </a:xfrm>
        </p:spPr>
        <p:txBody>
          <a:bodyPr>
            <a:normAutofit/>
          </a:bodyPr>
          <a:lstStyle/>
          <a:p>
            <a:r>
              <a:rPr lang="ru-RU" dirty="0" smtClean="0"/>
              <a:t>Учет шин и аккумуляторов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1168399"/>
            <a:ext cx="8214360" cy="5123815"/>
          </a:xfrm>
        </p:spPr>
        <p:txBody>
          <a:bodyPr/>
          <a:lstStyle/>
          <a:p>
            <a:r>
              <a:rPr lang="ru-RU" dirty="0"/>
              <a:t>Учет шин и аккумуляторов, устанавливаемых на транспортные средства, ведется по серийным номерам. Для отражения в учете операций монтажа/демонтажа комплектующих используется документ </a:t>
            </a:r>
            <a:r>
              <a:rPr lang="ru-RU" b="1" dirty="0"/>
              <a:t>Ремонтный лист транспортного средства</a:t>
            </a:r>
            <a:r>
              <a:rPr lang="ru-RU" dirty="0"/>
              <a:t>, где можно указать сведения о месте установки комплектующего, выработке на момент монтажа/демонтажа и техническом состоянии.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6" y="3093512"/>
            <a:ext cx="7908947" cy="26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0"/>
            <a:ext cx="8214359" cy="669289"/>
          </a:xfrm>
        </p:spPr>
        <p:txBody>
          <a:bodyPr>
            <a:normAutofit/>
          </a:bodyPr>
          <a:lstStyle/>
          <a:p>
            <a:r>
              <a:rPr lang="ru-RU" dirty="0" smtClean="0"/>
              <a:t>Учет шин и аккумуляторов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1168399"/>
            <a:ext cx="8214360" cy="5123815"/>
          </a:xfrm>
        </p:spPr>
        <p:txBody>
          <a:bodyPr/>
          <a:lstStyle/>
          <a:p>
            <a:r>
              <a:rPr lang="ru-RU" dirty="0"/>
              <a:t>Для получения сведений о наличии комплектующих, установленных на транспортные средства и степени их износа, предназначен отчет </a:t>
            </a:r>
            <a:r>
              <a:rPr lang="ru-RU" b="1" dirty="0"/>
              <a:t>Остатки комплектующих на транспортных средствах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3" y="2283759"/>
            <a:ext cx="7870831" cy="323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0"/>
            <a:ext cx="8214359" cy="669289"/>
          </a:xfrm>
        </p:spPr>
        <p:txBody>
          <a:bodyPr>
            <a:normAutofit/>
          </a:bodyPr>
          <a:lstStyle/>
          <a:p>
            <a:r>
              <a:rPr lang="ru-RU" dirty="0" smtClean="0"/>
              <a:t>Расчет зарплаты водителей</a:t>
            </a:r>
            <a:endParaRPr lang="ru-RU" dirty="0"/>
          </a:p>
        </p:txBody>
      </p:sp>
      <p:pic>
        <p:nvPicPr>
          <p:cNvPr id="9" name="Объект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" b="-352"/>
          <a:stretch>
            <a:fillRect/>
          </a:stretch>
        </p:blipFill>
        <p:spPr bwMode="auto">
          <a:xfrm>
            <a:off x="611188" y="2420938"/>
            <a:ext cx="79216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1"/>
          <p:cNvSpPr txBox="1">
            <a:spLocks/>
          </p:cNvSpPr>
          <p:nvPr/>
        </p:nvSpPr>
        <p:spPr bwMode="auto">
          <a:xfrm>
            <a:off x="395288" y="981075"/>
            <a:ext cx="8353425" cy="1152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ts val="1200"/>
              </a:spcAft>
              <a:defRPr/>
            </a:pPr>
            <a:r>
              <a:rPr lang="ru-RU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Подсистема расчета зарплаты водителей дополняет имеющиеся механизмы типовой конфигурации новыми возможностями. Прежде всего, подсистема предназначена для расчета заработной платы </a:t>
            </a:r>
            <a:r>
              <a:rPr lang="ru-RU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водителей с учетом тарифов, устанавливаемых для транспортных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18772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0"/>
            <a:ext cx="8214359" cy="669289"/>
          </a:xfrm>
        </p:spPr>
        <p:txBody>
          <a:bodyPr>
            <a:normAutofit/>
          </a:bodyPr>
          <a:lstStyle/>
          <a:p>
            <a:r>
              <a:rPr lang="ru-RU" dirty="0" smtClean="0"/>
              <a:t>Расчет зарплаты водителей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8355" y="1008229"/>
            <a:ext cx="80743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Автоматизация расчета начислений по тарифам, зависящим от транспортного средства, в подсистеме расчета зарплаты водителей достигается следующим образом: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Рабочее </a:t>
            </a:r>
            <a:r>
              <a:rPr lang="ru-RU" dirty="0"/>
              <a:t>время водителей (выработка) регистрируется в путевых и ремонтных листах, </a:t>
            </a:r>
            <a:r>
              <a:rPr lang="ru-RU" dirty="0" smtClean="0"/>
              <a:t>информация </a:t>
            </a:r>
            <a:r>
              <a:rPr lang="ru-RU" dirty="0"/>
              <a:t>о выработке регистрируется в разрезе транспортных средств.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Документом </a:t>
            </a:r>
            <a:r>
              <a:rPr lang="ru-RU" b="1" dirty="0"/>
              <a:t>Расчет зарплаты водителей</a:t>
            </a:r>
            <a:r>
              <a:rPr lang="ru-RU" dirty="0"/>
              <a:t> выполняется расчет начислений в разрезе транспортных средств, при этом рабочее время для расчета определяется по выработке водителей, зарегистрированной в путевых листах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Тарифы </a:t>
            </a:r>
            <a:r>
              <a:rPr lang="ru-RU" dirty="0"/>
              <a:t>для расчета могут быть заданы как для водителя в подсистеме кадрового учета, например, документом </a:t>
            </a:r>
            <a:r>
              <a:rPr lang="ru-RU" b="1" dirty="0"/>
              <a:t>Прием на работу в организацию</a:t>
            </a:r>
            <a:r>
              <a:rPr lang="ru-RU" dirty="0"/>
              <a:t>, так и для транспортного средства в табличной части </a:t>
            </a:r>
            <a:r>
              <a:rPr lang="ru-RU" b="1" dirty="0"/>
              <a:t>Тарифы для расчета зарплаты</a:t>
            </a:r>
            <a:r>
              <a:rPr lang="ru-RU" dirty="0"/>
              <a:t> в сведениях о транспортном средстве.</a:t>
            </a:r>
          </a:p>
        </p:txBody>
      </p:sp>
      <p:pic>
        <p:nvPicPr>
          <p:cNvPr id="6" name="Рисунок 5" descr="454066691_c4c4d0db49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4978547"/>
            <a:ext cx="1752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0"/>
            <a:ext cx="8214359" cy="669289"/>
          </a:xfrm>
        </p:spPr>
        <p:txBody>
          <a:bodyPr>
            <a:normAutofit/>
          </a:bodyPr>
          <a:lstStyle/>
          <a:p>
            <a:r>
              <a:rPr lang="ru-RU" dirty="0" smtClean="0"/>
              <a:t>Расчет зарплаты водителей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2090" y="1026869"/>
            <a:ext cx="8057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Расчет начислений производится в документе </a:t>
            </a:r>
            <a:r>
              <a:rPr lang="ru-RU" b="1" dirty="0"/>
              <a:t>Расчет зарплаты водителей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74" y="1763071"/>
            <a:ext cx="7432504" cy="42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Основные возможности конфигурации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00" y="1024890"/>
            <a:ext cx="8636000" cy="5541009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Выписка и обработка путевых листов;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Учет остатков и движения ГСМ в баках транспортных средств (выдача, слив, списание);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Расчет нормы расхода ГСМ с использованием произвольных формул, настраиваемых пользователем;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Списание ГСМ в бухгалтерском учете, формирование Акта на списание ГСМ по результатам расчета нормы расхода ГСМ;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Учет результатов работы транспортных средств (пробег, тонно-километры, время работы и т.д.). Учет работ ведется как по транспортным средствам, так и по заказчикам;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Учет результатов работы водителей (отработано времени, ночные часы, время в ремонте и </a:t>
            </a:r>
            <a:r>
              <a:rPr lang="ru-RU" sz="1600" dirty="0" err="1"/>
              <a:t>т.д</a:t>
            </a:r>
            <a:r>
              <a:rPr lang="ru-RU" sz="1600" dirty="0"/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Расчет зарплаты водителей с учетом тарифов, которые могут быть заданы как для работника, так и для транспортного средства. Алгоритм расчета и правила подстановки тарифов определяются формулами, которые пользователь может изменить по своему усмотрению;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Учет шин и аккумуляторов;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Автоматическое отражение затрат на заработную плату водителей и расход ГСМ в бухгалтерском учете. Возможно распределение затрат по заказчикам транспортных услуг.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429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Формирование путевых листов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Состав заполняемых </a:t>
            </a:r>
            <a:r>
              <a:rPr lang="ru-RU" dirty="0" smtClean="0"/>
              <a:t>сведений</a:t>
            </a:r>
            <a:r>
              <a:rPr lang="en-US" dirty="0" smtClean="0"/>
              <a:t> </a:t>
            </a:r>
            <a:r>
              <a:rPr lang="ru-RU" dirty="0" smtClean="0"/>
              <a:t>документа </a:t>
            </a:r>
            <a:r>
              <a:rPr lang="ru-RU" b="1" dirty="0" smtClean="0"/>
              <a:t>Путевой лист </a:t>
            </a:r>
            <a:r>
              <a:rPr lang="ru-RU" dirty="0"/>
              <a:t>зависит от требований к функционалу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2254549"/>
            <a:ext cx="5575300" cy="31423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34038" y="1686658"/>
            <a:ext cx="265596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Заполняются </a:t>
            </a:r>
            <a:r>
              <a:rPr lang="ru-RU" sz="1600" dirty="0"/>
              <a:t>как общие для большинства путевых листов сведения (транспортное средство, водители, показания спидометра, пробег, прицепы, сопровождающие лица, сведения о маршруте движения и задании водителю), так и сведения, которые используются в целях разного рода вычислений, например для расчета нормы расхода ГСМ, расчета заработной платы водителей, износа шин и аккумуляторов и т.д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206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Формирование путевых листов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Список путевых листов, зарегистрированных в учетной системе, можно вывести на печать с помощью отчета </a:t>
            </a:r>
            <a:r>
              <a:rPr lang="ru-RU" b="1" dirty="0"/>
              <a:t>Журнал учета  движения путевых листов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20935"/>
            <a:ext cx="7908634" cy="237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Выдача ГСМ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Сведения о количестве выданных ГСМ регистрируются в документе </a:t>
            </a:r>
            <a:r>
              <a:rPr lang="ru-RU" b="1" dirty="0"/>
              <a:t>Заправочная ведомость</a:t>
            </a:r>
            <a:r>
              <a:rPr lang="ru-RU" dirty="0"/>
              <a:t> или непосредственно в документе </a:t>
            </a:r>
            <a:r>
              <a:rPr lang="ru-RU" b="1" dirty="0"/>
              <a:t>Путевой лист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3" y="2050133"/>
            <a:ext cx="7062818" cy="400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Выдача ГСМ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Для автоматизированного ввода пакета документов на основании путевых листов предназначена обработка </a:t>
            </a:r>
            <a:r>
              <a:rPr lang="ru-RU" b="1" dirty="0"/>
              <a:t>Отражение в учете выдачи ГСМ</a:t>
            </a:r>
            <a:r>
              <a:rPr lang="ru-RU" dirty="0"/>
              <a:t>, с помощью которой можно сформировать документы </a:t>
            </a:r>
            <a:r>
              <a:rPr lang="ru-RU" b="1" dirty="0"/>
              <a:t>Перемещение ТМЗ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7" y="1935895"/>
            <a:ext cx="7994706" cy="423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Выдача ГСМ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Документ </a:t>
            </a:r>
            <a:r>
              <a:rPr lang="ru-RU" b="1" dirty="0"/>
              <a:t>Заправочная ведомость</a:t>
            </a:r>
            <a:r>
              <a:rPr lang="ru-RU" dirty="0"/>
              <a:t>, предназначен для отражения в оперативном учете выдачи ГСМ для списка транспортных средств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158904"/>
            <a:ext cx="7920000" cy="31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Расчет нормы расхода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Расчет нормы расхода ГСМ выполняется в </a:t>
            </a:r>
            <a:r>
              <a:rPr lang="ru-RU" dirty="0" smtClean="0"/>
              <a:t> одноименной форме </a:t>
            </a:r>
            <a:r>
              <a:rPr lang="ru-RU" dirty="0"/>
              <a:t>табличной части </a:t>
            </a:r>
            <a:r>
              <a:rPr lang="ru-RU" b="1" dirty="0"/>
              <a:t>Расход ГСМ </a:t>
            </a:r>
            <a:r>
              <a:rPr lang="ru-RU" dirty="0"/>
              <a:t>по кнопке</a:t>
            </a:r>
            <a:r>
              <a:rPr lang="ru-RU" b="1" dirty="0"/>
              <a:t> Расчет </a:t>
            </a:r>
            <a:r>
              <a:rPr lang="ru-RU" dirty="0" smtClean="0"/>
              <a:t>документа </a:t>
            </a:r>
            <a:r>
              <a:rPr lang="ru-RU" b="1" dirty="0"/>
              <a:t>Путевой </a:t>
            </a:r>
            <a:r>
              <a:rPr lang="ru-RU" b="1" dirty="0" smtClean="0"/>
              <a:t>лист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03" y="1757871"/>
            <a:ext cx="5112000" cy="44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1206</Words>
  <Application>Microsoft Office PowerPoint</Application>
  <PresentationFormat>Экран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1С-Рейтинг:Управление затратами на автотранспорт. Путевые листы. для 1С:Предприятия 8.3</vt:lpstr>
      <vt:lpstr>Назначение прикладного решения</vt:lpstr>
      <vt:lpstr>Основные возможности конфигурации</vt:lpstr>
      <vt:lpstr>Формирование путевых листов</vt:lpstr>
      <vt:lpstr>Формирование путевых листов</vt:lpstr>
      <vt:lpstr>Выдача ГСМ</vt:lpstr>
      <vt:lpstr>Выдача ГСМ</vt:lpstr>
      <vt:lpstr>Выдача ГСМ</vt:lpstr>
      <vt:lpstr>Расчет нормы расхода</vt:lpstr>
      <vt:lpstr>Расчет нормы расхода</vt:lpstr>
      <vt:lpstr>Слив ГСМ</vt:lpstr>
      <vt:lpstr>Списание ГСМ</vt:lpstr>
      <vt:lpstr>Списание ГСМ</vt:lpstr>
      <vt:lpstr>Замер остатков ГСМ в баках</vt:lpstr>
      <vt:lpstr>Списание ГСМ</vt:lpstr>
      <vt:lpstr>Учет результатов работы водителей и транспортных средств</vt:lpstr>
      <vt:lpstr>Учет результатов работы водителей и транспортных средств</vt:lpstr>
      <vt:lpstr>Учет результатов работы водителей и транспортных средств</vt:lpstr>
      <vt:lpstr>Учет результатов работы водителей и транспортных средств</vt:lpstr>
      <vt:lpstr>Учет результатов работы водителей и транспортных средств</vt:lpstr>
      <vt:lpstr>Учет результатов работы водителей и транспортных средств</vt:lpstr>
      <vt:lpstr>Учет шин и аккумуляторов</vt:lpstr>
      <vt:lpstr>Учет шин и аккумуляторов</vt:lpstr>
      <vt:lpstr>Расчет зарплаты водителей</vt:lpstr>
      <vt:lpstr>Расчет зарплаты водителей</vt:lpstr>
      <vt:lpstr>Расчет зарплаты водителей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С. Гусев</dc:creator>
  <cp:lastModifiedBy>Татьяна В. Тюрина</cp:lastModifiedBy>
  <cp:revision>57</cp:revision>
  <dcterms:created xsi:type="dcterms:W3CDTF">2018-12-12T10:35:33Z</dcterms:created>
  <dcterms:modified xsi:type="dcterms:W3CDTF">2022-09-14T03:48:54Z</dcterms:modified>
</cp:coreProperties>
</file>